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1" r:id="rId3"/>
    <p:sldId id="262" r:id="rId4"/>
    <p:sldId id="282" r:id="rId5"/>
    <p:sldId id="269" r:id="rId6"/>
    <p:sldId id="270" r:id="rId7"/>
    <p:sldId id="283" r:id="rId8"/>
    <p:sldId id="268" r:id="rId9"/>
    <p:sldId id="284" r:id="rId10"/>
    <p:sldId id="285" r:id="rId11"/>
    <p:sldId id="266" r:id="rId12"/>
    <p:sldId id="267" r:id="rId13"/>
    <p:sldId id="271" r:id="rId14"/>
    <p:sldId id="286" r:id="rId15"/>
    <p:sldId id="261" r:id="rId16"/>
    <p:sldId id="264" r:id="rId17"/>
    <p:sldId id="280" r:id="rId18"/>
    <p:sldId id="273" r:id="rId19"/>
    <p:sldId id="274" r:id="rId20"/>
    <p:sldId id="287" r:id="rId21"/>
    <p:sldId id="275" r:id="rId22"/>
    <p:sldId id="276" r:id="rId23"/>
    <p:sldId id="272" r:id="rId24"/>
    <p:sldId id="277" r:id="rId25"/>
    <p:sldId id="278" r:id="rId26"/>
    <p:sldId id="279" r:id="rId27"/>
    <p:sldId id="263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46"/>
    <p:restoredTop sz="94674"/>
  </p:normalViewPr>
  <p:slideViewPr>
    <p:cSldViewPr snapToGrid="0" snapToObjects="1">
      <p:cViewPr varScale="1">
        <p:scale>
          <a:sx n="169" d="100"/>
          <a:sy n="169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7.tiff"/><Relationship Id="rId7" Type="http://schemas.openxmlformats.org/officeDocument/2006/relationships/image" Target="../media/image3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13.tiff"/><Relationship Id="rId4" Type="http://schemas.openxmlformats.org/officeDocument/2006/relationships/image" Target="../media/image28.tiff"/><Relationship Id="rId9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quickstart.github.io/taskcat/#installing-taskca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396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Support 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992"/>
            <a:ext cx="10515600" cy="1807261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Issue Resolution</a:t>
            </a:r>
          </a:p>
          <a:p>
            <a:pPr lvl="1"/>
            <a:r>
              <a:rPr lang="en-US" dirty="0"/>
              <a:t>How to validating bugs</a:t>
            </a:r>
          </a:p>
          <a:p>
            <a:pPr lvl="1"/>
            <a:r>
              <a:rPr lang="en-US" dirty="0"/>
              <a:t>How to engage the QuickStart Team/Community</a:t>
            </a:r>
          </a:p>
          <a:p>
            <a:pPr lvl="1"/>
            <a:r>
              <a:rPr lang="en-US" dirty="0"/>
              <a:t>How to use taskcat to aid in troubleshooting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838200" y="1828801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Overview of Quick Start References</a:t>
            </a:r>
          </a:p>
          <a:p>
            <a:pPr lvl="1"/>
            <a:r>
              <a:rPr lang="en-US" dirty="0"/>
              <a:t>What are Quick Starts?</a:t>
            </a:r>
          </a:p>
          <a:p>
            <a:pPr lvl="1"/>
            <a:r>
              <a:rPr lang="en-US" dirty="0"/>
              <a:t>QuickStart Concepts</a:t>
            </a:r>
          </a:p>
          <a:p>
            <a:pPr lvl="2"/>
            <a:r>
              <a:rPr lang="en-US" dirty="0"/>
              <a:t>Modularity</a:t>
            </a:r>
          </a:p>
          <a:p>
            <a:pPr lvl="2"/>
            <a:r>
              <a:rPr lang="en-US" dirty="0"/>
              <a:t>Portability</a:t>
            </a:r>
          </a:p>
          <a:p>
            <a:pPr lvl="1"/>
            <a:r>
              <a:rPr lang="en-US" dirty="0"/>
              <a:t>Where are they published?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Community Support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Support Structure</a:t>
            </a:r>
            <a:endParaRPr lang="en-US" sz="1400" b="0" dirty="0">
              <a:latin typeface="Courier" pitchFamily="2" charset="0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B4111-1A34-AA49-ACC5-98CE934BDDE6}"/>
              </a:ext>
            </a:extLst>
          </p:cNvPr>
          <p:cNvSpPr/>
          <p:nvPr/>
        </p:nvSpPr>
        <p:spPr>
          <a:xfrm>
            <a:off x="514864" y="1225081"/>
            <a:ext cx="1116227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If a customer calls support and the engineer discovers/validates a bug an issue must be filed in GitHub so the community is aware that a potential bug has been discovered.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0270EF-93B5-4348-8EB5-33E9174848EB}"/>
              </a:ext>
            </a:extLst>
          </p:cNvPr>
          <p:cNvGrpSpPr/>
          <p:nvPr/>
        </p:nvGrpSpPr>
        <p:grpSpPr>
          <a:xfrm>
            <a:off x="514864" y="2624610"/>
            <a:ext cx="11368089" cy="2473279"/>
            <a:chOff x="514864" y="2624610"/>
            <a:chExt cx="11368089" cy="247327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736629-E785-9242-922D-AEE034FF7E06}"/>
                </a:ext>
              </a:extLst>
            </p:cNvPr>
            <p:cNvGrpSpPr/>
            <p:nvPr/>
          </p:nvGrpSpPr>
          <p:grpSpPr>
            <a:xfrm>
              <a:off x="514864" y="2987718"/>
              <a:ext cx="1808846" cy="1657468"/>
              <a:chOff x="538938" y="2222554"/>
              <a:chExt cx="2477188" cy="235922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28EC149-F346-4B48-ACA7-76A956D81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938" y="2222554"/>
                <a:ext cx="2477188" cy="23592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C8EFCE-DD64-4D45-A7DA-D3E02DD5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66" y="2633956"/>
                <a:ext cx="571157" cy="514041"/>
              </a:xfrm>
              <a:prstGeom prst="rect">
                <a:avLst/>
              </a:prstGeom>
            </p:spPr>
          </p:pic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62EB5077-77B3-4248-A06F-3F5578EA9493}"/>
                </a:ext>
              </a:extLst>
            </p:cNvPr>
            <p:cNvSpPr/>
            <p:nvPr/>
          </p:nvSpPr>
          <p:spPr>
            <a:xfrm>
              <a:off x="2276511" y="295223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FE7866-73D2-514D-8D68-EAD30A058B47}"/>
                </a:ext>
              </a:extLst>
            </p:cNvPr>
            <p:cNvGrpSpPr/>
            <p:nvPr/>
          </p:nvGrpSpPr>
          <p:grpSpPr>
            <a:xfrm>
              <a:off x="2863369" y="2796347"/>
              <a:ext cx="2374063" cy="1838095"/>
              <a:chOff x="4007035" y="2125473"/>
              <a:chExt cx="2957384" cy="222083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C7D754-BAED-8845-9208-6249BE24E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07035" y="2125473"/>
                <a:ext cx="2957384" cy="221803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48C0CBE-3ACC-D44A-806E-0C87AF2BA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92103" y="4003713"/>
                <a:ext cx="666159" cy="342596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809B7D-AF38-2B41-9D13-797D7F0B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8423" y="3177936"/>
              <a:ext cx="1277030" cy="1277030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2710102-C2A5-4443-AA21-284477B4B738}"/>
                </a:ext>
              </a:extLst>
            </p:cNvPr>
            <p:cNvSpPr/>
            <p:nvPr/>
          </p:nvSpPr>
          <p:spPr>
            <a:xfrm>
              <a:off x="4930806" y="3559431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5346" y="2624610"/>
              <a:ext cx="880730" cy="880730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9A45A89-706C-354E-8632-C8A9566E7E2C}"/>
                </a:ext>
              </a:extLst>
            </p:cNvPr>
            <p:cNvSpPr/>
            <p:nvPr/>
          </p:nvSpPr>
          <p:spPr>
            <a:xfrm>
              <a:off x="7116160" y="363788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758" y="3336713"/>
              <a:ext cx="1061746" cy="106174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2622" y="4041187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8627758" y="2901303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8627757" y="4484724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9594634" y="3550544"/>
              <a:ext cx="2288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QuickStart Community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59D073-F1EE-4E4B-8481-DCAA84A4C685}"/>
                </a:ext>
              </a:extLst>
            </p:cNvPr>
            <p:cNvSpPr/>
            <p:nvPr/>
          </p:nvSpPr>
          <p:spPr>
            <a:xfrm>
              <a:off x="3313147" y="4728557"/>
              <a:ext cx="14745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Support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4048B9-BFEA-2644-A8CB-C3ED33804DD6}"/>
                </a:ext>
              </a:extLst>
            </p:cNvPr>
            <p:cNvSpPr/>
            <p:nvPr/>
          </p:nvSpPr>
          <p:spPr>
            <a:xfrm>
              <a:off x="802005" y="4708262"/>
              <a:ext cx="1104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User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6344C-98B5-8A45-AB44-EECEE319891A}"/>
              </a:ext>
            </a:extLst>
          </p:cNvPr>
          <p:cNvSpPr/>
          <p:nvPr/>
        </p:nvSpPr>
        <p:spPr>
          <a:xfrm>
            <a:off x="514864" y="5351545"/>
            <a:ext cx="111746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Depending on the issue we may need to engage the partner/vendor to assist in the resolution.</a:t>
            </a:r>
          </a:p>
        </p:txBody>
      </p:sp>
    </p:spTree>
    <p:extLst>
      <p:ext uri="{BB962C8B-B14F-4D97-AF65-F5344CB8AC3E}">
        <p14:creationId xmlns:p14="http://schemas.microsoft.com/office/powerpoint/2010/main" val="11727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822" y="14743"/>
            <a:ext cx="6437315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Community based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2879E4-7755-2C46-84CA-34A472408CB1}"/>
              </a:ext>
            </a:extLst>
          </p:cNvPr>
          <p:cNvSpPr/>
          <p:nvPr/>
        </p:nvSpPr>
        <p:spPr>
          <a:xfrm>
            <a:off x="565194" y="2019228"/>
            <a:ext cx="662993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Encourage the user to open the issue in GitHub (join the community)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2CA4D6-5DDD-4445-ADFC-4175A64D0938}"/>
              </a:ext>
            </a:extLst>
          </p:cNvPr>
          <p:cNvSpPr/>
          <p:nvPr/>
        </p:nvSpPr>
        <p:spPr>
          <a:xfrm>
            <a:off x="7315200" y="2019228"/>
            <a:ext cx="711200" cy="369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EB6AC-10D3-0F4A-A4CE-312C75699E75}"/>
              </a:ext>
            </a:extLst>
          </p:cNvPr>
          <p:cNvSpPr/>
          <p:nvPr/>
        </p:nvSpPr>
        <p:spPr>
          <a:xfrm>
            <a:off x="8146472" y="2019228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a community member is already working on the issue.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FAF75-E9C5-1049-9137-95CE45DA3C0D}"/>
              </a:ext>
            </a:extLst>
          </p:cNvPr>
          <p:cNvSpPr/>
          <p:nvPr/>
        </p:nvSpPr>
        <p:spPr>
          <a:xfrm>
            <a:off x="8146472" y="330770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the newly discovered bug sheds light on an existing issue.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390A4-ED1E-5B46-8A1C-A494925729A0}"/>
              </a:ext>
            </a:extLst>
          </p:cNvPr>
          <p:cNvSpPr/>
          <p:nvPr/>
        </p:nvSpPr>
        <p:spPr>
          <a:xfrm>
            <a:off x="8146472" y="457009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Could be an upstream issue and workaround may be available.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482067" y="1505528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Benefits of engaging the “community”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CD137-007C-7B47-9CE1-49061FD94840}"/>
              </a:ext>
            </a:extLst>
          </p:cNvPr>
          <p:cNvGrpSpPr/>
          <p:nvPr/>
        </p:nvGrpSpPr>
        <p:grpSpPr>
          <a:xfrm>
            <a:off x="1832005" y="2901701"/>
            <a:ext cx="3804805" cy="2222099"/>
            <a:chOff x="1832005" y="2901701"/>
            <a:chExt cx="3804805" cy="22220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CBC109-2840-084B-8734-0AA86A0E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593" y="2901701"/>
              <a:ext cx="880730" cy="8807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C0A179-4762-BD49-BCA5-A6CF0DFD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2005" y="3613804"/>
              <a:ext cx="1061746" cy="10617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4403CB-61E1-E64B-988C-22E59F5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2869" y="4318278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4DF9F566-21EB-704F-A985-F098EA4DAAE8}"/>
                </a:ext>
              </a:extLst>
            </p:cNvPr>
            <p:cNvSpPr/>
            <p:nvPr/>
          </p:nvSpPr>
          <p:spPr>
            <a:xfrm>
              <a:off x="2308005" y="3178394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3AC1C530-3A60-D948-87F4-252BB1217319}"/>
                </a:ext>
              </a:extLst>
            </p:cNvPr>
            <p:cNvSpPr/>
            <p:nvPr/>
          </p:nvSpPr>
          <p:spPr>
            <a:xfrm flipV="1">
              <a:off x="2308004" y="4761815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585BAD-19E4-FD49-8A62-A7F8EA5B735B}"/>
                </a:ext>
              </a:extLst>
            </p:cNvPr>
            <p:cNvSpPr/>
            <p:nvPr/>
          </p:nvSpPr>
          <p:spPr>
            <a:xfrm>
              <a:off x="3274881" y="3827635"/>
              <a:ext cx="23619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 Start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743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Issue Resolution Steps</a:t>
            </a:r>
            <a:endParaRPr lang="en-US" sz="1400" b="0" dirty="0">
              <a:latin typeface="Courier" pitchFamily="2" charset="0"/>
              <a:cs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6619D6-8C69-B940-9EA5-D85D3747BD0E}"/>
              </a:ext>
            </a:extLst>
          </p:cNvPr>
          <p:cNvSpPr/>
          <p:nvPr/>
        </p:nvSpPr>
        <p:spPr>
          <a:xfrm>
            <a:off x="639086" y="1346258"/>
            <a:ext cx="935466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Before escalating to the partner, Quick Start team will request the inputs and logs to replicate the issue.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565195" y="992911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Escalating to the Partner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BCA08-279A-064F-B67C-56F1222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84" y="2710263"/>
            <a:ext cx="4389120" cy="3291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8516C9-C26B-0744-9493-AB9E7D1E297C}"/>
              </a:ext>
            </a:extLst>
          </p:cNvPr>
          <p:cNvSpPr/>
          <p:nvPr/>
        </p:nvSpPr>
        <p:spPr>
          <a:xfrm>
            <a:off x="639085" y="2063932"/>
            <a:ext cx="8217747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Attach logs and json input file to the issue (see using taskcat section for more info).</a:t>
            </a:r>
          </a:p>
        </p:txBody>
      </p:sp>
    </p:spTree>
    <p:extLst>
      <p:ext uri="{BB962C8B-B14F-4D97-AF65-F5344CB8AC3E}">
        <p14:creationId xmlns:p14="http://schemas.microsoft.com/office/powerpoint/2010/main" val="249125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Bug Validation &amp;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 opensource tool written in Python. It is developed and maintained by the Quick Start community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 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 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 and staging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details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3012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Issue Resolution Steps</a:t>
            </a:r>
            <a:endParaRPr lang="en-US" sz="14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343519" y="2410691"/>
            <a:ext cx="10176699" cy="3785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1.  Pre Stack Validation</a:t>
            </a:r>
          </a:p>
          <a:p>
            <a:r>
              <a:rPr lang="en-US" sz="1600" dirty="0"/>
              <a:t>             - Validate that customer is not hitting a resource limit</a:t>
            </a:r>
          </a:p>
          <a:p>
            <a:r>
              <a:rPr lang="en-US" sz="1600" dirty="0"/>
              <a:t>             	- VPC/Instance type etc.</a:t>
            </a:r>
          </a:p>
          <a:p>
            <a:r>
              <a:rPr lang="en-US" sz="1600" dirty="0"/>
              <a:t>	- Check for valid product licenses and or OS registration -&gt; Direct them to the vendor as needed.</a:t>
            </a:r>
          </a:p>
          <a:p>
            <a:r>
              <a:rPr lang="en-US" sz="1600" dirty="0"/>
              <a:t>	- If Marketplace AMI- make sure that subscription is active.</a:t>
            </a:r>
          </a:p>
          <a:p>
            <a:r>
              <a:rPr lang="en-US" sz="1600" dirty="0"/>
              <a:t> 	- Record and validate that stack inputs are valid –&gt; use input files so that troubleshooting steps are consistent</a:t>
            </a:r>
          </a:p>
          <a:p>
            <a:endParaRPr lang="en-US" sz="1600" dirty="0"/>
          </a:p>
          <a:p>
            <a:r>
              <a:rPr lang="en-US" sz="1600" dirty="0"/>
              <a:t>2.   Ensure that customer is not impacted by AWS Service bug/outage/degradation</a:t>
            </a:r>
          </a:p>
          <a:p>
            <a:r>
              <a:rPr lang="en-US" sz="1600" dirty="0"/>
              <a:t>	Launch Stack to recreate the potential issue using customer inputs (use TaskCat to aid in troubleshooting)</a:t>
            </a:r>
          </a:p>
          <a:p>
            <a:pPr lvl="2"/>
            <a:r>
              <a:rPr lang="en-US" sz="1600" dirty="0"/>
              <a:t>	If stack fails collect logs:</a:t>
            </a:r>
          </a:p>
          <a:p>
            <a:r>
              <a:rPr lang="en-US" sz="1600" dirty="0"/>
              <a:t>		        - cloud-</a:t>
            </a:r>
            <a:r>
              <a:rPr lang="en-US" sz="1600" dirty="0" err="1"/>
              <a:t>init</a:t>
            </a:r>
            <a:endParaRPr lang="en-US" sz="1600" dirty="0"/>
          </a:p>
          <a:p>
            <a:r>
              <a:rPr lang="en-US" sz="1600" dirty="0"/>
              <a:t>		        - </a:t>
            </a:r>
            <a:r>
              <a:rPr lang="en-US" sz="1600" dirty="0" err="1"/>
              <a:t>cfn-init</a:t>
            </a:r>
            <a:endParaRPr lang="en-US" sz="1600" dirty="0"/>
          </a:p>
          <a:p>
            <a:r>
              <a:rPr lang="en-US" sz="1600" dirty="0"/>
              <a:t>		        - application logs (if available)</a:t>
            </a:r>
          </a:p>
          <a:p>
            <a:r>
              <a:rPr lang="en-US" sz="1600" dirty="0"/>
              <a:t>	Note: If you can’t recreate the issue it will be difficult for us to act on it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CF698F-E157-2E4E-B0B4-D9E8635C8298}"/>
              </a:ext>
            </a:extLst>
          </p:cNvPr>
          <p:cNvSpPr/>
          <p:nvPr/>
        </p:nvSpPr>
        <p:spPr>
          <a:xfrm>
            <a:off x="343520" y="1622188"/>
            <a:ext cx="101766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Validate that the issue is not a </a:t>
            </a:r>
            <a:r>
              <a:rPr lang="en-US" dirty="0">
                <a:solidFill>
                  <a:srgbClr val="FF0000"/>
                </a:solidFill>
              </a:rPr>
              <a:t>false positive or end user error.</a:t>
            </a:r>
          </a:p>
        </p:txBody>
      </p:sp>
    </p:spTree>
    <p:extLst>
      <p:ext uri="{BB962C8B-B14F-4D97-AF65-F5344CB8AC3E}">
        <p14:creationId xmlns:p14="http://schemas.microsoft.com/office/powerpoint/2010/main" val="427182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Consistency in troubleshooting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4535056" y="4059872"/>
            <a:ext cx="609599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Partner/Users that are familiar with Quick Start may have knowledge of TaskCat and have input files ready.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resolution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76963-5FCD-454B-9CB9-B647AE729E3D}"/>
              </a:ext>
            </a:extLst>
          </p:cNvPr>
          <p:cNvSpPr/>
          <p:nvPr/>
        </p:nvSpPr>
        <p:spPr>
          <a:xfrm>
            <a:off x="4535055" y="2213212"/>
            <a:ext cx="609599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proper discovery ensure that you are using </a:t>
            </a:r>
            <a:r>
              <a:rPr lang="en-US" b="1" dirty="0"/>
              <a:t>same inputs </a:t>
            </a:r>
            <a:r>
              <a:rPr lang="en-US" dirty="0"/>
              <a:t>as the customer.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D61546-4F32-C543-9A85-E598F4E8FFB9}"/>
              </a:ext>
            </a:extLst>
          </p:cNvPr>
          <p:cNvSpPr/>
          <p:nvPr/>
        </p:nvSpPr>
        <p:spPr>
          <a:xfrm>
            <a:off x="4535055" y="4706203"/>
            <a:ext cx="6096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If they are not familiar with input files ask for a screenshot of parameters tab from  CloudFormation console.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5494" y="28368"/>
            <a:ext cx="4414142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Bug Validation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Note: you can json inputs directly with CloudFormation cli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</a:t>
            </a:r>
            <a:r>
              <a:rPr lang="en-US" dirty="0" err="1">
                <a:latin typeface="Roboto"/>
              </a:rPr>
              <a:t>ParameterValues</a:t>
            </a:r>
            <a:r>
              <a:rPr lang="en-US" dirty="0">
                <a:latin typeface="Roboto"/>
              </a:rPr>
              <a:t> in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Bug Validation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</a:t>
            </a:r>
            <a:r>
              <a:rPr lang="en-US" dirty="0" err="1">
                <a:latin typeface="Roboto"/>
              </a:rPr>
              <a:t>ParameterValues</a:t>
            </a:r>
            <a:r>
              <a:rPr lang="en-US" dirty="0">
                <a:latin typeface="Roboto"/>
              </a:rPr>
              <a:t>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default values will </a:t>
            </a:r>
            <a:r>
              <a:rPr lang="en-US" b="1" dirty="0"/>
              <a:t>require</a:t>
            </a:r>
            <a:r>
              <a:rPr lang="en-US" dirty="0"/>
              <a:t> an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Concepts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How to use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config file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2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start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Courier" pitchFamily="2" charset="0"/>
                <a:cs typeface="Helvetica Neue"/>
              </a:rPr>
              <a:t>TaskCat Run (Screen Shots) 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lvl="2"/>
            <a:endParaRPr lang="en-US" sz="1800" dirty="0"/>
          </a:p>
          <a:p>
            <a:pPr lvl="2"/>
            <a:r>
              <a:rPr lang="en-US" sz="1800" dirty="0"/>
              <a:t>Option1 : OSX with docker</a:t>
            </a:r>
          </a:p>
          <a:p>
            <a:pPr lvl="2"/>
            <a:r>
              <a:rPr lang="en-US" sz="1800" dirty="0"/>
              <a:t>Option2 : Linux Workstation or VM</a:t>
            </a:r>
          </a:p>
          <a:p>
            <a:pPr lvl="2"/>
            <a:r>
              <a:rPr lang="en-US" sz="1800" dirty="0"/>
              <a:t>Option3 : Launch ec2 instance via CloudFormation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r>
              <a:rPr lang="en-US" sz="1800" dirty="0"/>
              <a:t>Option3 is recommended for users that do not have docker experience </a:t>
            </a:r>
          </a:p>
          <a:p>
            <a:pPr marL="914400" lvl="2" indent="0">
              <a:buNone/>
            </a:pPr>
            <a:r>
              <a:rPr lang="en-US" sz="1800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Installing TaskCat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34DE-96BC-394A-ACC5-C7F67D1A84AB}"/>
              </a:ext>
            </a:extLst>
          </p:cNvPr>
          <p:cNvSpPr/>
          <p:nvPr/>
        </p:nvSpPr>
        <p:spPr>
          <a:xfrm>
            <a:off x="838200" y="4731388"/>
            <a:ext cx="566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aws-quickstart.github.io</a:t>
            </a:r>
            <a:r>
              <a:rPr lang="en-US" dirty="0">
                <a:hlinkClick r:id="rId2"/>
              </a:rPr>
              <a:t>/taskcat/#installing-taskcat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Concepts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7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8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Start, while the others will be referenced as submodules (inside the /submodules/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ensures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8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87CBC-0BFF-DC41-B148-CDCA9900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7" y="1684482"/>
            <a:ext cx="11100409" cy="31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urier" pitchFamily="2" charset="0"/>
                <a:cs typeface="Helvetica Neue"/>
              </a:rPr>
              <a:t>How are Quick Starts Maintained?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100" b="0" dirty="0">
                <a:latin typeface="Courier" pitchFamily="2" charset="0"/>
                <a:cs typeface="Helvetica Neue"/>
              </a:rPr>
              <a:t>Maintenance</a:t>
            </a:r>
            <a:r>
              <a:rPr lang="en-US" sz="3200" b="0" dirty="0">
                <a:latin typeface="Courier" pitchFamily="2" charset="0"/>
                <a:cs typeface="Helvetica Neue"/>
              </a:rPr>
              <a:t>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 Starts are opensource projects that are maintained by the Quick 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 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6ED06D5-5B46-8941-B56C-B88307E25237}"/>
              </a:ext>
            </a:extLst>
          </p:cNvPr>
          <p:cNvSpPr/>
          <p:nvPr/>
        </p:nvSpPr>
        <p:spPr>
          <a:xfrm>
            <a:off x="493657" y="4323709"/>
            <a:ext cx="11462327" cy="1859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0F8224-92B2-1C43-87F1-90FF73BC1190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93885CD-3083-094F-8E39-3D677AE64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Quick Start automated</a:t>
            </a:r>
            <a:r>
              <a:rPr lang="en-US" sz="2800" dirty="0">
                <a:latin typeface="Courier" pitchFamily="2" charset="0"/>
                <a:cs typeface="Helvetica Neue"/>
              </a:rPr>
              <a:t> workflow</a:t>
            </a:r>
            <a:endParaRPr lang="en-US" sz="2800" b="0" dirty="0">
              <a:latin typeface="Courier" pitchFamily="2" charset="0"/>
              <a:cs typeface="Helvetica Neue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6BFDF1-591E-CF45-A23D-4BC071725247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 Starts are validated by our CI/CD System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A6E3C20-91E7-8247-A1EF-F99A831C84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1CE598-894A-1348-B585-57EB7C5DBD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162" y="4629261"/>
            <a:ext cx="2526009" cy="126300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FBE8DE-B1B1-8E41-AAA6-25F289CF2D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280" y="4589304"/>
            <a:ext cx="386270" cy="38627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93652A6-A6F4-BE4D-B9B2-1F60F1421FF2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E1C9D69-EBB3-6E41-8E5B-CB112ED211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7194A4-C2B2-3341-9E1A-90BF23D684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840" y="2492324"/>
            <a:ext cx="703426" cy="70342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0712F407-D4C9-6D4E-8BD2-780E12B4AA14}"/>
              </a:ext>
            </a:extLst>
          </p:cNvPr>
          <p:cNvSpPr/>
          <p:nvPr/>
        </p:nvSpPr>
        <p:spPr>
          <a:xfrm>
            <a:off x="2579696" y="3193248"/>
            <a:ext cx="866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develop</a:t>
            </a:r>
            <a:endParaRPr lang="en-US" i="1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27679A-36C9-4D48-9B6D-394B963B3754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475AFF0-E429-D74B-9BD9-A28615655FA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6519E5FF-E7FC-C24E-853D-BBB9F54CFEE4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EC38E18-5895-5B44-9D31-2885BB1275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5B74BC1-7EB1-3F43-9FC9-D4870D6173FA}"/>
              </a:ext>
            </a:extLst>
          </p:cNvPr>
          <p:cNvCxnSpPr>
            <a:cxnSpLocks/>
            <a:stCxn id="87" idx="3"/>
            <a:endCxn id="85" idx="1"/>
          </p:cNvCxnSpPr>
          <p:nvPr/>
        </p:nvCxnSpPr>
        <p:spPr>
          <a:xfrm>
            <a:off x="2401456" y="2446153"/>
            <a:ext cx="263384" cy="39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D8F1C32-F6F7-9548-80CC-02424EA8222A}"/>
              </a:ext>
            </a:extLst>
          </p:cNvPr>
          <p:cNvCxnSpPr>
            <a:cxnSpLocks/>
            <a:stCxn id="89" idx="3"/>
            <a:endCxn id="85" idx="1"/>
          </p:cNvCxnSpPr>
          <p:nvPr/>
        </p:nvCxnSpPr>
        <p:spPr>
          <a:xfrm flipV="1">
            <a:off x="2401456" y="2844037"/>
            <a:ext cx="263384" cy="52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2D41BA7-3EF4-DA46-93D3-1A5F8449E9BD}"/>
              </a:ext>
            </a:extLst>
          </p:cNvPr>
          <p:cNvSpPr/>
          <p:nvPr/>
        </p:nvSpPr>
        <p:spPr>
          <a:xfrm>
            <a:off x="608921" y="3613586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1651B2-5DA3-4343-B12A-378687B62EFC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699D463-9E6D-BB44-82A9-AF205086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BDCEEAB-973B-5B4B-BE75-E9449AC9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71CD62C-00BB-3146-8BD2-4D3FE065B529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C19052-BD2A-4E49-912D-AA6D01EF0E88}"/>
              </a:ext>
            </a:extLst>
          </p:cNvPr>
          <p:cNvSpPr/>
          <p:nvPr/>
        </p:nvSpPr>
        <p:spPr>
          <a:xfrm>
            <a:off x="5065448" y="3604862"/>
            <a:ext cx="1169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Quick Start CI</a:t>
            </a:r>
            <a:endParaRPr 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CDA321-35E0-044C-AB52-15BA01EA38CC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3999E45F-D258-2742-9043-BF41D9FAC1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EC12F9A-B42C-4F4D-B0C9-48A789A329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799F158-C3DB-AB47-8A62-3A55E489B68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5539087-7C24-0C44-A732-8296BD520B4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15C3B63A-27ED-3341-BB66-01FB49404BF5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0BAA5CA-940D-0044-BD2D-D7672FF3A2FF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FC8771-82EB-2045-A0C3-9E7DB2544528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518ACA8-0D98-F943-8056-A923929A203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0284A01B-5353-C74C-AB49-65F530C2C3E1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7568A587-FAC3-6E45-9531-E8F23CE2CB9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012D979-E172-8C4B-B3C3-45F6AEBBD6B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9A35180E-19B3-FF46-B2CA-2A589905FD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1576E684-21E8-964A-AF57-EC67988978A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CD08EA0E-67B4-D74D-88A3-CA819ACC5AB8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1F05F37D-2F21-CF4F-A7C0-F41A65CCEE6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545" y="2533932"/>
            <a:ext cx="656457" cy="656457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DFE7F67C-46E5-3C42-8457-1092D1AAA9EF}"/>
              </a:ext>
            </a:extLst>
          </p:cNvPr>
          <p:cNvSpPr/>
          <p:nvPr/>
        </p:nvSpPr>
        <p:spPr>
          <a:xfrm>
            <a:off x="10780348" y="3159238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master</a:t>
            </a:r>
            <a:endParaRPr lang="en-US" b="1" i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DB5652-EAD5-064B-96C8-43788256AF67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9765AE2-C374-954F-8E19-BB294AB8705A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6A6FCA9-54A5-7C4E-AC1C-45ECB00B3F46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4919F8-4062-8046-8A77-9DFF85590F4F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931E353-042F-F540-87E1-4BFEF3C8BC8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1D4A799E-52EF-7D45-A2E2-FAA680F3F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33293B56-74DC-8442-8887-54D6D852C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B5016F0-9942-B04A-BBB2-D8834ECE7FE3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08675B-CDE4-D640-9E41-9408005FA850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A2164C1-4884-554F-9A72-B2E75EA1E90F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4754354-B241-724F-8709-616773C37930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69DC85AA-826E-8144-95E2-BE574E22F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1AB9288E-EC42-B940-A06D-D52634BFA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45DBAFD-714C-BB46-A735-D717AF6C8DD2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E463B3D-F14D-1943-B993-AD6B8ACAED67}"/>
              </a:ext>
            </a:extLst>
          </p:cNvPr>
          <p:cNvSpPr/>
          <p:nvPr/>
        </p:nvSpPr>
        <p:spPr>
          <a:xfrm>
            <a:off x="943622" y="5872735"/>
            <a:ext cx="1129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sz="1400" dirty="0"/>
          </a:p>
        </p:txBody>
      </p:sp>
      <p:sp>
        <p:nvSpPr>
          <p:cNvPr id="163" name="Striped Right Arrow 162">
            <a:extLst>
              <a:ext uri="{FF2B5EF4-FFF2-40B4-BE49-F238E27FC236}">
                <a16:creationId xmlns:a16="http://schemas.microsoft.com/office/drawing/2014/main" id="{7153FD46-ED52-4149-A8EF-388EE8368F31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118BB48-17B4-BF4E-B3F2-9E20CC016B1B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60B46AF2-D23A-8C47-A917-0FB44696104A}"/>
              </a:ext>
            </a:extLst>
          </p:cNvPr>
          <p:cNvCxnSpPr>
            <a:cxnSpLocks/>
            <a:stCxn id="73" idx="2"/>
            <a:endCxn id="164" idx="2"/>
          </p:cNvCxnSpPr>
          <p:nvPr/>
        </p:nvCxnSpPr>
        <p:spPr>
          <a:xfrm rot="5400000">
            <a:off x="6718604" y="4205429"/>
            <a:ext cx="401667" cy="1941956"/>
          </a:xfrm>
          <a:prstGeom prst="curvedConnector3">
            <a:avLst>
              <a:gd name="adj1" fmla="val 1569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87C39E43-C6AE-9D40-8F6A-584933A746C8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D387AEF-0720-8E4A-9750-21BDBF5EE9C1}"/>
              </a:ext>
            </a:extLst>
          </p:cNvPr>
          <p:cNvSpPr/>
          <p:nvPr/>
        </p:nvSpPr>
        <p:spPr>
          <a:xfrm>
            <a:off x="5704503" y="1764040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9F466C7-6A3F-894B-9DF6-D79DCC2B0DF0}"/>
              </a:ext>
            </a:extLst>
          </p:cNvPr>
          <p:cNvSpPr/>
          <p:nvPr/>
        </p:nvSpPr>
        <p:spPr>
          <a:xfrm>
            <a:off x="8944866" y="1731421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37993A1-B553-104E-B157-A4C46B85F9A2}"/>
              </a:ext>
            </a:extLst>
          </p:cNvPr>
          <p:cNvSpPr/>
          <p:nvPr/>
        </p:nvSpPr>
        <p:spPr>
          <a:xfrm>
            <a:off x="5537698" y="441906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22972</TotalTime>
  <Words>1173</Words>
  <Application>Microsoft Macintosh PowerPoint</Application>
  <PresentationFormat>Widescreen</PresentationFormat>
  <Paragraphs>189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Quick Start Support </vt:lpstr>
      <vt:lpstr>Quick Start Concepts</vt:lpstr>
      <vt:lpstr>What are Quick Starts?</vt:lpstr>
      <vt:lpstr>Quick Start Concepts</vt:lpstr>
      <vt:lpstr>Modularity</vt:lpstr>
      <vt:lpstr>Portability</vt:lpstr>
      <vt:lpstr>How are Quick Starts Maintained?</vt:lpstr>
      <vt:lpstr>Maintenance Structure</vt:lpstr>
      <vt:lpstr>Quick Start automated workflow</vt:lpstr>
      <vt:lpstr>Community Support</vt:lpstr>
      <vt:lpstr>Support Structure</vt:lpstr>
      <vt:lpstr>Community based resolution</vt:lpstr>
      <vt:lpstr>Issue Resolution Steps</vt:lpstr>
      <vt:lpstr>Bug Validation &amp; TaskCat</vt:lpstr>
      <vt:lpstr>TaskCat</vt:lpstr>
      <vt:lpstr>Issue Resolution Steps</vt:lpstr>
      <vt:lpstr>Consistency in troubleshooting</vt:lpstr>
      <vt:lpstr>Bug Validation</vt:lpstr>
      <vt:lpstr>Bug Validation</vt:lpstr>
      <vt:lpstr>How to use TaskCat</vt:lpstr>
      <vt:lpstr>TaskCat config file</vt:lpstr>
      <vt:lpstr>TaskCat (Screen Shots) </vt:lpstr>
      <vt:lpstr>TaskCat Run (Screen Shots) </vt:lpstr>
      <vt:lpstr>TaskCat Run (Screen Shots) </vt:lpstr>
      <vt:lpstr>TaskCat Run (Screen Shots) </vt:lpstr>
      <vt:lpstr>TaskCat Run (Screen Shots) </vt:lpstr>
      <vt:lpstr>Installing TaskCat</vt:lpstr>
      <vt:lpstr>Installing taskcat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Tony Vattathil</cp:lastModifiedBy>
  <cp:revision>87</cp:revision>
  <dcterms:created xsi:type="dcterms:W3CDTF">2018-05-29T22:12:38Z</dcterms:created>
  <dcterms:modified xsi:type="dcterms:W3CDTF">2018-06-27T07:09:47Z</dcterms:modified>
</cp:coreProperties>
</file>